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DF6920-2FF1-44AA-A709-1D06982738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3AD14E1-E7D4-42FF-AA0F-5718958B7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D4E25A-D2AD-4EA0-AFCF-59AB88F10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E675-B45E-48BA-88DF-3A99EFC47BDF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E73CA5-3ACE-41C2-8E95-DE2381C1E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FF7740-CB62-410D-A16A-687A7272D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37F0-E3AA-4975-A65A-1F4B46CB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071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0100CB-62A1-4609-8928-7DB03849E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30A423-5796-4190-BCDE-9D5FA4331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B9CFF8-175E-45D0-8D97-F17CF7F84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E675-B45E-48BA-88DF-3A99EFC47BDF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33D79D-1FEE-4185-8C9C-65ED00138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EE0710-F858-435C-A272-242D763BC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37F0-E3AA-4975-A65A-1F4B46CB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346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865C5E-BD32-426A-AD2B-859A4761E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B43C4D-D996-43D7-BDF9-11186F055E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5AA8F1-A29F-44CD-AFD7-DA9D6CFFC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E675-B45E-48BA-88DF-3A99EFC47BDF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050D2B-E9BF-4654-8A2E-2E3E1783C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BFB825-826D-41CD-B1BD-64B7AB358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37F0-E3AA-4975-A65A-1F4B46CB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00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26710B-3038-4CAF-9B41-9085E0D52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A8F840-2DA7-45BD-9D92-AB4CA8E5E5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2BBB837-8D3F-4316-85F8-4AEE7686C1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C389D8F-F402-49F4-B248-C52EB25BB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E675-B45E-48BA-88DF-3A99EFC47BDF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4ED189-3A42-4838-BB3E-051E2CF9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33F11A-852B-4D31-AE55-A33A7194E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37F0-E3AA-4975-A65A-1F4B46CB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77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9C22BF-1555-4D73-AB72-AF7286930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4D5E25-80BE-4D72-93ED-DB44B3AED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9088F4-5597-4700-B550-82872748CB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F977D86-058C-4DEB-9047-F7BD60FD28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3DD05BE-010E-42D2-96AA-30452C7BA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8184AE8-E3C1-4FFF-B256-BB9D35E27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E675-B45E-48BA-88DF-3A99EFC47BDF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96B6414-730B-4C8F-8FF5-CC4D2B62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DD32701-6DF1-4A83-A565-AFF2D072F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37F0-E3AA-4975-A65A-1F4B46CB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425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96B8BF-B696-4C86-B868-F7E357D91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ABAEC95-6089-4147-9412-7CB76509F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E675-B45E-48BA-88DF-3A99EFC47BDF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5470745-18AF-4C00-90BE-FA4A56F7E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0A596D-3F8F-4CC7-9B46-9F8CA3C44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37F0-E3AA-4975-A65A-1F4B46CB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983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B1A4917-6F7F-4DCE-BFDD-D913BF3CD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E675-B45E-48BA-88DF-3A99EFC47BDF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A581C0F-1762-4F32-93B6-07CACA081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DF1129A-79E0-4C2F-BE34-08CAA8DE0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37F0-E3AA-4975-A65A-1F4B46CB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979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1A2558-E979-492B-9ABF-6D83B5BE1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E9DEDD-A78B-460B-94ED-ACC164768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A1F8607-2606-45DD-8FB0-813655770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EA6DBD1-12C4-42C5-A335-E8E22AA30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E675-B45E-48BA-88DF-3A99EFC47BDF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A32D68-A936-4E21-B82F-A8E78229A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BE82A3-E56E-406A-A8C3-8402A6565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37F0-E3AA-4975-A65A-1F4B46CB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214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53AAA0-0A2E-4034-BA96-9CE3BDB5C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69E4E37-D0E4-4100-8937-7FB690F2EF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759B438-BC1E-4F3F-8BAB-C69DB2122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D83566-9756-4BEF-A2FC-062CE5680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E675-B45E-48BA-88DF-3A99EFC47BDF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B45B38-4768-4818-81FC-1FE57DD09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833520-6E7E-4876-85B8-A477199FD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37F0-E3AA-4975-A65A-1F4B46CB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160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AA7348-4B3B-4518-ADFE-F6CAFFCC7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A95EF6A-D0FE-4C17-A32F-12DBC7EF8D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9DDA8D-9B0F-47A5-9C61-9C8EC6B8D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E675-B45E-48BA-88DF-3A99EFC47BDF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737ED5-382F-49BB-837C-FCE85BA6C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4A870E-35B9-4934-ADA6-467CF3CB6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37F0-E3AA-4975-A65A-1F4B46CB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67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6032B26-6864-47CE-B0DD-86AE64A8CA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59C8D8-DFC9-4CB9-B2FC-4BB3F843E1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910C9F-092F-4560-980D-19A848ACD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E675-B45E-48BA-88DF-3A99EFC47BDF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7914B7-AA58-4CB4-88BA-F274DA134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8DD5F1-13A5-48A0-84DE-DBD9E013D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37F0-E3AA-4975-A65A-1F4B46CB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760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E4759E-2452-410B-BDA0-D4A9A70CA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0DA4A0-D676-4CBF-88A0-71CEF2AD67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395B76-4680-4844-BBF2-DC359B951A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7E675-B45E-48BA-88DF-3A99EFC47BDF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44210D-0865-400E-849F-3152E60286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CBA439-C36E-4069-8442-9AACC8F80D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F37F0-E3AA-4975-A65A-1F4B46CB9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407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72ADD2-9702-4F0B-B7F4-B0A2EDD8E0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Conditional</a:t>
            </a: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6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entences</a:t>
            </a:r>
            <a:endParaRPr lang="ru-RU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683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F40ECB-60FC-4B47-856B-FBD4B2FD397E}"/>
              </a:ext>
            </a:extLst>
          </p:cNvPr>
          <p:cNvSpPr txBox="1"/>
          <p:nvPr/>
        </p:nvSpPr>
        <p:spPr>
          <a:xfrm>
            <a:off x="494470" y="632287"/>
            <a:ext cx="111144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/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1F9EAF-0498-43AA-BEF7-877DEEAC58BC}"/>
              </a:ext>
            </a:extLst>
          </p:cNvPr>
          <p:cNvSpPr txBox="1"/>
          <p:nvPr/>
        </p:nvSpPr>
        <p:spPr>
          <a:xfrm>
            <a:off x="0" y="1550816"/>
            <a:ext cx="12192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условие + результат</a:t>
            </a:r>
            <a:endParaRPr lang="ru-RU" sz="6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F3A6FE-6B7E-47DE-9ED4-893C6FBB4FDE}"/>
              </a:ext>
            </a:extLst>
          </p:cNvPr>
          <p:cNvSpPr txBox="1"/>
          <p:nvPr/>
        </p:nvSpPr>
        <p:spPr>
          <a:xfrm>
            <a:off x="2637183" y="2566479"/>
            <a:ext cx="30471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if-clause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algn="ctr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(придаточное предложение) 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57FDDA-60AB-4DE3-98DB-77280288E7AA}"/>
              </a:ext>
            </a:extLst>
          </p:cNvPr>
          <p:cNvSpPr txBox="1"/>
          <p:nvPr/>
        </p:nvSpPr>
        <p:spPr>
          <a:xfrm>
            <a:off x="6348619" y="2566479"/>
            <a:ext cx="26264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main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clause</a:t>
            </a:r>
            <a:endParaRPr lang="ru-RU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(главное предложение). 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ABEE0D-FE2F-4EFD-A373-532841C35DE5}"/>
              </a:ext>
            </a:extLst>
          </p:cNvPr>
          <p:cNvSpPr txBox="1"/>
          <p:nvPr/>
        </p:nvSpPr>
        <p:spPr>
          <a:xfrm>
            <a:off x="-44313" y="3674475"/>
            <a:ext cx="12192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результат </a:t>
            </a:r>
            <a:r>
              <a:rPr lang="ru-RU" sz="6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+ условие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3840305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2E3CDC-9319-4D8B-A674-048872BE26A3}"/>
              </a:ext>
            </a:extLst>
          </p:cNvPr>
          <p:cNvSpPr txBox="1"/>
          <p:nvPr/>
        </p:nvSpPr>
        <p:spPr>
          <a:xfrm>
            <a:off x="822462" y="1278330"/>
            <a:ext cx="1059737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were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younger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I </a:t>
            </a:r>
            <a:r>
              <a:rPr lang="ru-RU" sz="3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would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give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toys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36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бы она была помладше, я бы отдал ей свои игрушки.</a:t>
            </a:r>
          </a:p>
          <a:p>
            <a:endParaRPr lang="ru-RU" sz="3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ru-RU" sz="3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would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give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toys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were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younger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36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бы отдал ей свои игрушки, если бы она была помладше. </a:t>
            </a:r>
            <a:endParaRPr lang="ru-RU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251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6DD5AA-E1AE-4BCF-ACB8-81A2B496FF5D}"/>
              </a:ext>
            </a:extLst>
          </p:cNvPr>
          <p:cNvSpPr txBox="1"/>
          <p:nvPr/>
        </p:nvSpPr>
        <p:spPr>
          <a:xfrm>
            <a:off x="3376819" y="2419386"/>
            <a:ext cx="6097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Zero </a:t>
            </a:r>
            <a:r>
              <a:rPr lang="ru-RU" sz="5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Conditional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102044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477D86E6-2C36-4BA4-82B6-2AB2B9DC72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511630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5130">
                  <a:extLst>
                    <a:ext uri="{9D8B030D-6E8A-4147-A177-3AD203B41FA5}">
                      <a16:colId xmlns:a16="http://schemas.microsoft.com/office/drawing/2014/main" val="1758886053"/>
                    </a:ext>
                  </a:extLst>
                </a:gridCol>
                <a:gridCol w="5300870">
                  <a:extLst>
                    <a:ext uri="{9D8B030D-6E8A-4147-A177-3AD203B41FA5}">
                      <a16:colId xmlns:a16="http://schemas.microsoft.com/office/drawing/2014/main" val="261767980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47045623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457552260"/>
                    </a:ext>
                  </a:extLst>
                </a:gridCol>
              </a:tblGrid>
              <a:tr h="97683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Правила использования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if-clause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(условие)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clause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(результат)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990372"/>
                  </a:ext>
                </a:extLst>
              </a:tr>
              <a:tr h="2306028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Описывают факты, научные истины и общепринятые явления.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Их содержание всегда будет актуально и верно.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Они используются для выражения ситуаций, которые всегда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истинны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If/when + Present Simple 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If I go to bed early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Если я рано ложусь спать)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Present Simple 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 get a good night’s sleep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(то я хорошо высыпаюсь)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417286"/>
                  </a:ext>
                </a:extLst>
              </a:tr>
              <a:tr h="1787568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165459"/>
                  </a:ext>
                </a:extLst>
              </a:tr>
              <a:tr h="1787568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5345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3386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D95F9A-CCEE-4CCE-A9C3-0F24024391B1}"/>
              </a:ext>
            </a:extLst>
          </p:cNvPr>
          <p:cNvSpPr txBox="1"/>
          <p:nvPr/>
        </p:nvSpPr>
        <p:spPr>
          <a:xfrm>
            <a:off x="238760" y="548641"/>
            <a:ext cx="117144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you heat water to 100 degrees Celsius, it boils. </a:t>
            </a:r>
            <a:endParaRPr lang="ru-RU" sz="32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вы нагреваете воду до 100 градусов по Цельсию, она кипит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ru-R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water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reaches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100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degrees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always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boils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вода достигает 100 градусов, то она всегда кипит.</a:t>
            </a:r>
          </a:p>
          <a:p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it is cold, ice forms.</a:t>
            </a:r>
            <a:endParaRPr lang="ru-RU" sz="32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холодно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образуется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лёд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Snakes bite when they are scared. </a:t>
            </a:r>
            <a:endParaRPr lang="ru-RU" sz="3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Змеи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кусаются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напуганы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217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82AB86-6E4B-44F2-86A8-058998BE7C42}"/>
              </a:ext>
            </a:extLst>
          </p:cNvPr>
          <p:cNvSpPr txBox="1"/>
          <p:nvPr/>
        </p:nvSpPr>
        <p:spPr>
          <a:xfrm>
            <a:off x="3367709" y="2701859"/>
            <a:ext cx="6097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First </a:t>
            </a:r>
            <a:r>
              <a:rPr lang="ru-RU" sz="5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Conditional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328288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477D86E6-2C36-4BA4-82B6-2AB2B9DC72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987437"/>
              </p:ext>
            </p:extLst>
          </p:nvPr>
        </p:nvGraphicFramePr>
        <p:xfrm>
          <a:off x="0" y="0"/>
          <a:ext cx="12192001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351">
                  <a:extLst>
                    <a:ext uri="{9D8B030D-6E8A-4147-A177-3AD203B41FA5}">
                      <a16:colId xmlns:a16="http://schemas.microsoft.com/office/drawing/2014/main" val="1758886053"/>
                    </a:ext>
                  </a:extLst>
                </a:gridCol>
                <a:gridCol w="5288648">
                  <a:extLst>
                    <a:ext uri="{9D8B030D-6E8A-4147-A177-3AD203B41FA5}">
                      <a16:colId xmlns:a16="http://schemas.microsoft.com/office/drawing/2014/main" val="2617679809"/>
                    </a:ext>
                  </a:extLst>
                </a:gridCol>
                <a:gridCol w="3117575">
                  <a:extLst>
                    <a:ext uri="{9D8B030D-6E8A-4147-A177-3AD203B41FA5}">
                      <a16:colId xmlns:a16="http://schemas.microsoft.com/office/drawing/2014/main" val="1470456231"/>
                    </a:ext>
                  </a:extLst>
                </a:gridCol>
                <a:gridCol w="2978427">
                  <a:extLst>
                    <a:ext uri="{9D8B030D-6E8A-4147-A177-3AD203B41FA5}">
                      <a16:colId xmlns:a16="http://schemas.microsoft.com/office/drawing/2014/main" val="1457552260"/>
                    </a:ext>
                  </a:extLst>
                </a:gridCol>
              </a:tblGrid>
              <a:tr h="99105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Правила использования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if-clause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(условие)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clause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(результат)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990372"/>
                  </a:ext>
                </a:extLst>
              </a:tr>
              <a:tr h="1898096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Описывают факты, научные истины и общепринятые явления.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Их содержание всегда будет актуально и верно.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Они используются для выражения ситуаций, которые всегда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истинны.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If/when + Present Simple 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If I go to bed early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Если я рано ложусь спать)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Present Simple 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 get a good night’s sleep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(то я хорошо высыпаюсь)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417286"/>
                  </a:ext>
                </a:extLst>
              </a:tr>
              <a:tr h="2497496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Описывают реальные и возможные ситуации в будущем.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 используют вероятные условия или сценарии, при которых результат может произойти.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Предложения с каким-либо предупреждением.</a:t>
                      </a:r>
                      <a:b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If + Present Simple 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If I see Maria tomorrow 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(Если я завтра увижу Марию)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Future Simple (will +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инфинитив)</a:t>
                      </a:r>
                      <a:endParaRPr lang="en-US" sz="18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 will tell her your news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(Я расскажу ей твои новости)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165459"/>
                  </a:ext>
                </a:extLst>
              </a:tr>
              <a:tr h="1471349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5345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5828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5FF5550-BFE3-40F7-AE9D-AAC92BB0B72B}"/>
              </a:ext>
            </a:extLst>
          </p:cNvPr>
          <p:cNvSpPr txBox="1"/>
          <p:nvPr/>
        </p:nvSpPr>
        <p:spPr>
          <a:xfrm>
            <a:off x="579120" y="751841"/>
            <a:ext cx="1033404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it rains tomorrow, we will stay at home.</a:t>
            </a:r>
            <a:endParaRPr lang="ru-RU" sz="36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завтра пойдёт дождь</a:t>
            </a:r>
            <a:r>
              <a:rPr lang="en-US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останемся дома</a:t>
            </a:r>
          </a:p>
          <a:p>
            <a:endParaRPr lang="ru-RU" sz="3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she studies hard, she will pass the exam.</a:t>
            </a:r>
            <a:endParaRPr lang="ru-RU" sz="36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</a:t>
            </a:r>
            <a:r>
              <a:rPr lang="en-US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lang="en-US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будет</a:t>
            </a:r>
            <a:r>
              <a:rPr lang="en-US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усердно</a:t>
            </a:r>
            <a:r>
              <a:rPr lang="en-US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учиться</a:t>
            </a:r>
            <a:r>
              <a:rPr lang="en-US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lang="en-US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сдаcт</a:t>
            </a:r>
            <a:r>
              <a:rPr lang="en-US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экзамен</a:t>
            </a:r>
            <a:endParaRPr lang="ru-RU" sz="3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She’ll be late if the train is delayed. </a:t>
            </a:r>
            <a:endParaRPr lang="ru-RU" sz="3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опоздает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поезд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задержится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143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82AB86-6E4B-44F2-86A8-058998BE7C42}"/>
              </a:ext>
            </a:extLst>
          </p:cNvPr>
          <p:cNvSpPr txBox="1"/>
          <p:nvPr/>
        </p:nvSpPr>
        <p:spPr>
          <a:xfrm>
            <a:off x="3367709" y="2701859"/>
            <a:ext cx="6097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Second </a:t>
            </a:r>
            <a:r>
              <a:rPr lang="ru-RU" sz="5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Conditional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852020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477D86E6-2C36-4BA4-82B6-2AB2B9DC72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079610"/>
              </p:ext>
            </p:extLst>
          </p:nvPr>
        </p:nvGraphicFramePr>
        <p:xfrm>
          <a:off x="0" y="0"/>
          <a:ext cx="12192001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6912">
                  <a:extLst>
                    <a:ext uri="{9D8B030D-6E8A-4147-A177-3AD203B41FA5}">
                      <a16:colId xmlns:a16="http://schemas.microsoft.com/office/drawing/2014/main" val="1758886053"/>
                    </a:ext>
                  </a:extLst>
                </a:gridCol>
                <a:gridCol w="5309087">
                  <a:extLst>
                    <a:ext uri="{9D8B030D-6E8A-4147-A177-3AD203B41FA5}">
                      <a16:colId xmlns:a16="http://schemas.microsoft.com/office/drawing/2014/main" val="2617679809"/>
                    </a:ext>
                  </a:extLst>
                </a:gridCol>
                <a:gridCol w="3048001">
                  <a:extLst>
                    <a:ext uri="{9D8B030D-6E8A-4147-A177-3AD203B41FA5}">
                      <a16:colId xmlns:a16="http://schemas.microsoft.com/office/drawing/2014/main" val="1470456231"/>
                    </a:ext>
                  </a:extLst>
                </a:gridCol>
                <a:gridCol w="3048001">
                  <a:extLst>
                    <a:ext uri="{9D8B030D-6E8A-4147-A177-3AD203B41FA5}">
                      <a16:colId xmlns:a16="http://schemas.microsoft.com/office/drawing/2014/main" val="1457552260"/>
                    </a:ext>
                  </a:extLst>
                </a:gridCol>
              </a:tblGrid>
              <a:tr h="94025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Правила использования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if-clause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(условие)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clause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(результат)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990372"/>
                  </a:ext>
                </a:extLst>
              </a:tr>
              <a:tr h="2109074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Описывают факты, научные истины и общепринятые явления.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Их содержание всегда будет актуально и верно.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Они используются для выражения ситуаций, которые всегда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истинны.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If/when + Present Simple 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If I go to bed early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Если я рано ложусь спать)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Present Simple 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 get a good night’s sleep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(то я хорошо высыпаюсь)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417286"/>
                  </a:ext>
                </a:extLst>
              </a:tr>
              <a:tr h="1918976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Описывают реальные и возможные ситуации в будущем.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 используют вероятные условия или сценарии, при которых результат может произойти.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Предложения с каким-либо предупреждением.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If + Present Simple 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If I see Maria tomorrow 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(Если я завтра увижу Марию)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Future Simple (will +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инфинитив)</a:t>
                      </a: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 will tell her your news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(Я расскажу ей твои новости)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165459"/>
                  </a:ext>
                </a:extLst>
              </a:tr>
              <a:tr h="1889694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описывают ситуации, которые маловероятны или нереальны в настоящем или будущем.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Они позволяют выразить мечты, желания или гипотетические ситуации.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+ Past Simple 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I were a king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(Если бы я был королём)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would +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инфинитив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would build my own castle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(то я бы построил свой собственный замок)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5345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0173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07F239-FFFF-42F7-AACF-9E682607E3BF}"/>
              </a:ext>
            </a:extLst>
          </p:cNvPr>
          <p:cNvSpPr txBox="1"/>
          <p:nvPr/>
        </p:nvSpPr>
        <p:spPr>
          <a:xfrm>
            <a:off x="650241" y="1282148"/>
            <a:ext cx="1098296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Princess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Beatrice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I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would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say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hello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бы я встретил принцессу Беатрису, то я бы с ней поздоровался.</a:t>
            </a:r>
          </a:p>
          <a:p>
            <a:endParaRPr lang="ru-RU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had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his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number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I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would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call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him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3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бы у меня был его номер, я бы ему позвонил.  </a:t>
            </a:r>
          </a:p>
        </p:txBody>
      </p:sp>
    </p:spTree>
    <p:extLst>
      <p:ext uri="{BB962C8B-B14F-4D97-AF65-F5344CB8AC3E}">
        <p14:creationId xmlns:p14="http://schemas.microsoft.com/office/powerpoint/2010/main" val="3113652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6C2956-B16B-4F7D-94C2-0C79C885E939}"/>
              </a:ext>
            </a:extLst>
          </p:cNvPr>
          <p:cNvSpPr txBox="1"/>
          <p:nvPr/>
        </p:nvSpPr>
        <p:spPr>
          <a:xfrm>
            <a:off x="410154" y="700157"/>
            <a:ext cx="1153800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would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apologise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him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бы я был на твоём месте, я бы извинился перед ним.</a:t>
            </a: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would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never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think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going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restaurant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again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бы даже и не думал возвращаться в тот ресторан, если бы я был на твоём месте.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297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157EA3B-0081-4FD4-BBA8-CA8903C4B91B}"/>
              </a:ext>
            </a:extLst>
          </p:cNvPr>
          <p:cNvSpPr txBox="1"/>
          <p:nvPr/>
        </p:nvSpPr>
        <p:spPr>
          <a:xfrm>
            <a:off x="990764" y="1781251"/>
            <a:ext cx="1042907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If I were you, I would take that job.</a:t>
            </a:r>
            <a:endParaRPr lang="ru-RU" sz="32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Если бы я был на твоём месте, я бы принял эту работу.</a:t>
            </a:r>
            <a:b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32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32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If</a:t>
            </a:r>
            <a:r>
              <a:rPr lang="ru-RU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he</a:t>
            </a:r>
            <a:r>
              <a:rPr lang="ru-RU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had</a:t>
            </a:r>
            <a:r>
              <a:rPr lang="ru-RU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more</a:t>
            </a:r>
            <a:r>
              <a:rPr lang="ru-RU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time</a:t>
            </a:r>
            <a:r>
              <a:rPr lang="ru-RU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32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he</a:t>
            </a:r>
            <a:r>
              <a:rPr lang="ru-RU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would</a:t>
            </a:r>
            <a:r>
              <a:rPr lang="ru-RU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travel</a:t>
            </a:r>
            <a:r>
              <a:rPr lang="ru-RU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more</a:t>
            </a:r>
            <a:r>
              <a:rPr lang="ru-RU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Если бы у него было больше времени, он бы больше путешествовал.</a:t>
            </a:r>
            <a:endParaRPr lang="ru-RU" sz="3200" dirty="0"/>
          </a:p>
        </p:txBody>
      </p:sp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4918C4D8-1930-4442-9B79-4D20656529B0}"/>
              </a:ext>
            </a:extLst>
          </p:cNvPr>
          <p:cNvSpPr/>
          <p:nvPr/>
        </p:nvSpPr>
        <p:spPr>
          <a:xfrm>
            <a:off x="-1" y="0"/>
            <a:ext cx="5675243" cy="526774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BC1FA4-7600-4FDE-BAFA-4CF41601CD19}"/>
              </a:ext>
            </a:extLst>
          </p:cNvPr>
          <p:cNvSpPr txBox="1"/>
          <p:nvPr/>
        </p:nvSpPr>
        <p:spPr>
          <a:xfrm>
            <a:off x="-1657" y="63332"/>
            <a:ext cx="60976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Результат выражается с использованием "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would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".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56136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15B26FC-8930-47CF-A11B-C722D8DBBB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173153"/>
              </p:ext>
            </p:extLst>
          </p:nvPr>
        </p:nvGraphicFramePr>
        <p:xfrm>
          <a:off x="470452" y="705679"/>
          <a:ext cx="11251096" cy="57585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25548">
                  <a:extLst>
                    <a:ext uri="{9D8B030D-6E8A-4147-A177-3AD203B41FA5}">
                      <a16:colId xmlns:a16="http://schemas.microsoft.com/office/drawing/2014/main" val="1409379285"/>
                    </a:ext>
                  </a:extLst>
                </a:gridCol>
                <a:gridCol w="5625548">
                  <a:extLst>
                    <a:ext uri="{9D8B030D-6E8A-4147-A177-3AD203B41FA5}">
                      <a16:colId xmlns:a16="http://schemas.microsoft.com/office/drawing/2014/main" val="3158102808"/>
                    </a:ext>
                  </a:extLst>
                </a:gridCol>
              </a:tblGrid>
              <a:tr h="442964">
                <a:tc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Zero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Conditional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First Conditional</a:t>
                      </a:r>
                      <a:endParaRPr lang="ru-RU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766929"/>
                  </a:ext>
                </a:extLst>
              </a:tr>
              <a:tr h="2657784">
                <a:tc>
                  <a:txBody>
                    <a:bodyPr/>
                    <a:lstStyle/>
                    <a:p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sit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sun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too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long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get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burned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слишком долго сидеть на солнце, ты сгораешь. </a:t>
                      </a:r>
                    </a:p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sit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sun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too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long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you’ll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get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burned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ты будешь слишком долго сидеть на солнце, ты сгоришь. </a:t>
                      </a:r>
                    </a:p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7959567"/>
                  </a:ext>
                </a:extLst>
              </a:tr>
              <a:tr h="2657784">
                <a:tc>
                  <a:txBody>
                    <a:bodyPr/>
                    <a:lstStyle/>
                    <a:p>
                      <a:r>
                        <a:rPr lang="ru-RU" sz="2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Здесь речь идёт о постоянной связи между сидением на солнце и солнечными ожогами. </a:t>
                      </a:r>
                    </a:p>
                    <a:p>
                      <a:r>
                        <a:rPr lang="ru-RU" sz="2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Здесь говорим только о сегодняшнем дне и той ситуации, в которой мы находимся. Завтра это может измениться. </a:t>
                      </a:r>
                    </a:p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5489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9345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32CD4EF-AF2E-4B17-BEFA-55D5C8C4A1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687368"/>
              </p:ext>
            </p:extLst>
          </p:nvPr>
        </p:nvGraphicFramePr>
        <p:xfrm>
          <a:off x="417443" y="516835"/>
          <a:ext cx="11400184" cy="60529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00092">
                  <a:extLst>
                    <a:ext uri="{9D8B030D-6E8A-4147-A177-3AD203B41FA5}">
                      <a16:colId xmlns:a16="http://schemas.microsoft.com/office/drawing/2014/main" val="2422342844"/>
                    </a:ext>
                  </a:extLst>
                </a:gridCol>
                <a:gridCol w="5700092">
                  <a:extLst>
                    <a:ext uri="{9D8B030D-6E8A-4147-A177-3AD203B41FA5}">
                      <a16:colId xmlns:a16="http://schemas.microsoft.com/office/drawing/2014/main" val="4005285521"/>
                    </a:ext>
                  </a:extLst>
                </a:gridCol>
              </a:tblGrid>
              <a:tr h="1210586">
                <a:tc>
                  <a:txBody>
                    <a:bodyPr/>
                    <a:lstStyle/>
                    <a:p>
                      <a:r>
                        <a:rPr lang="ru-RU" sz="2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First Conditional</a:t>
                      </a:r>
                      <a:endParaRPr lang="ru-RU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Second </a:t>
                      </a:r>
                      <a:r>
                        <a:rPr lang="ru-RU" sz="2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en-US" sz="2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onditional </a:t>
                      </a:r>
                      <a:endParaRPr lang="ru-RU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0225136"/>
                  </a:ext>
                </a:extLst>
              </a:tr>
              <a:tr h="3026465">
                <a:tc>
                  <a:txBody>
                    <a:bodyPr/>
                    <a:lstStyle/>
                    <a:p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have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enough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money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I’ll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buy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some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shoes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Если у меня будет достаточно денег, то я куплю себе новую обувь. </a:t>
                      </a:r>
                    </a:p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had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enough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money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I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would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buy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house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twenty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bedrooms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swimming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pool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Если бы у меня было достаточно денег, я бы купил дом с двадцатью спальнями и бассейном. 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581207"/>
                  </a:ext>
                </a:extLst>
              </a:tr>
              <a:tr h="1815879">
                <a:tc>
                  <a:txBody>
                    <a:bodyPr/>
                    <a:lstStyle/>
                    <a:p>
                      <a:r>
                        <a:rPr lang="ru-RU" sz="2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Очень вероятно, что у меня будет достаточно денег, чтобы позволить себе эту покупку. </a:t>
                      </a:r>
                      <a:endParaRPr lang="ru-RU" sz="2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Очень вероятно, что у меня никогда не будет столько денег, поэтому это только мечта, которой вряд ли суждено сбыться. 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065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7817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06282A-5712-4369-A0DE-BE8CB48C3CC3}"/>
              </a:ext>
            </a:extLst>
          </p:cNvPr>
          <p:cNvSpPr txBox="1"/>
          <p:nvPr/>
        </p:nvSpPr>
        <p:spPr>
          <a:xfrm>
            <a:off x="983974" y="1103244"/>
            <a:ext cx="9621078" cy="354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всегда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возможно в будущем 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 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большей вероятностью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нереально и гипотетически, добавляется частица бы (</a:t>
            </a:r>
            <a:r>
              <a:rPr lang="ru-RU" sz="4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would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65053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A321E32-05B5-4871-A9B5-34F79E739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714" y="1531454"/>
            <a:ext cx="3298963" cy="329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4234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7F9A14-632C-4E9F-B972-5FC61EA72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3" y="2482683"/>
            <a:ext cx="12026348" cy="132556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9829273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1009</Words>
  <Application>Microsoft Office PowerPoint</Application>
  <PresentationFormat>Широкоэкранный</PresentationFormat>
  <Paragraphs>177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Wingdings</vt:lpstr>
      <vt:lpstr>Тема Office</vt:lpstr>
      <vt:lpstr>Conditional sentences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Conditional</dc:title>
  <dc:creator>Кристина Воронцова</dc:creator>
  <cp:lastModifiedBy>Кристина Воронцова</cp:lastModifiedBy>
  <cp:revision>60</cp:revision>
  <dcterms:created xsi:type="dcterms:W3CDTF">2024-12-08T16:23:08Z</dcterms:created>
  <dcterms:modified xsi:type="dcterms:W3CDTF">2024-12-13T08:25:40Z</dcterms:modified>
</cp:coreProperties>
</file>